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18dad09fd39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18dad09fd39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8dad09fd39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18dad09fd39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8dad09fd39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18dad09fd39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8dad09fd39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18dad09fd39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8dad09fd39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8dad09fd39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8dad09fd39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18dad09fd39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18dad09fd39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18dad09fd39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949e8c602d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949e8c602d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8dad09fd39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18dad09fd39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8dad09fd39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18dad09fd39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18d3e232a4b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18d3e232a4b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8dad09fd39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18dad09fd39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949e8c602d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1949e8c602d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1949e8c602d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1949e8c602d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1949e8c602d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1949e8c602d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1954215b8c7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1954215b8c7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1954215b8c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1954215b8c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18d3e232a4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18d3e232a4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18dad09fd39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18dad09fd39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8dad09fd39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18dad09fd39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18dad09fd39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18dad09fd39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8dad09fd39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18dad09fd39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8dad09fd39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18dad09fd39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8dad09fd39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18dad09fd39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B5AEA5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9.png"/><Relationship Id="rId4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1.png"/><Relationship Id="rId4" Type="http://schemas.openxmlformats.org/officeDocument/2006/relationships/image" Target="../media/image1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2005379" y="-2005378"/>
            <a:ext cx="5156651" cy="9167424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/>
          <p:nvPr/>
        </p:nvSpPr>
        <p:spPr>
          <a:xfrm>
            <a:off x="1168663" y="1149900"/>
            <a:ext cx="6830100" cy="2843700"/>
          </a:xfrm>
          <a:prstGeom prst="rect">
            <a:avLst/>
          </a:prstGeom>
          <a:solidFill>
            <a:srgbClr val="B5AEA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13"/>
          <p:cNvSpPr txBox="1"/>
          <p:nvPr/>
        </p:nvSpPr>
        <p:spPr>
          <a:xfrm>
            <a:off x="1975200" y="2187000"/>
            <a:ext cx="51936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3800">
                <a:solidFill>
                  <a:schemeClr val="lt1"/>
                </a:solidFill>
              </a:rPr>
              <a:t>Schneiderman’s Rules</a:t>
            </a:r>
            <a:endParaRPr sz="3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M·A·C</a:t>
            </a:r>
            <a:endParaRPr/>
          </a:p>
        </p:txBody>
      </p:sp>
      <p:sp>
        <p:nvSpPr>
          <p:cNvPr id="111" name="Google Shape;111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/>
              <a:t> </a:t>
            </a:r>
            <a:endParaRPr/>
          </a:p>
        </p:txBody>
      </p:sp>
      <p:pic>
        <p:nvPicPr>
          <p:cNvPr id="112" name="Google Shape;112;p22"/>
          <p:cNvPicPr preferRelativeResize="0"/>
          <p:nvPr/>
        </p:nvPicPr>
        <p:blipFill rotWithShape="1">
          <a:blip r:embed="rId3">
            <a:alphaModFix/>
          </a:blip>
          <a:srcRect b="11077" l="0" r="0" t="12265"/>
          <a:stretch/>
        </p:blipFill>
        <p:spPr>
          <a:xfrm>
            <a:off x="248775" y="1095400"/>
            <a:ext cx="4251776" cy="183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22"/>
          <p:cNvPicPr preferRelativeResize="0"/>
          <p:nvPr/>
        </p:nvPicPr>
        <p:blipFill rotWithShape="1">
          <a:blip r:embed="rId4">
            <a:alphaModFix/>
          </a:blip>
          <a:srcRect b="11917" l="3721" r="6825" t="11833"/>
          <a:stretch/>
        </p:blipFill>
        <p:spPr>
          <a:xfrm>
            <a:off x="3932675" y="2571750"/>
            <a:ext cx="4661275" cy="2234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3"/>
          <p:cNvSpPr txBox="1"/>
          <p:nvPr>
            <p:ph type="title"/>
          </p:nvPr>
        </p:nvSpPr>
        <p:spPr>
          <a:xfrm>
            <a:off x="1133400" y="2043700"/>
            <a:ext cx="68772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4.  Design Dialog to Yield Closure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000">
        <p:push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s"/>
              <a:t>Bobbi Brown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4" name="Google Shape;124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200" cy="32968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push dir="r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 txBox="1"/>
          <p:nvPr>
            <p:ph type="title"/>
          </p:nvPr>
        </p:nvSpPr>
        <p:spPr>
          <a:xfrm>
            <a:off x="1133400" y="2043700"/>
            <a:ext cx="68772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5. Offer Simple Error Handling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Bobbi Brown</a:t>
            </a:r>
            <a:endParaRPr/>
          </a:p>
        </p:txBody>
      </p:sp>
      <p:sp>
        <p:nvSpPr>
          <p:cNvPr id="135" name="Google Shape;135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/>
              <a:t>  </a:t>
            </a:r>
            <a:endParaRPr/>
          </a:p>
        </p:txBody>
      </p:sp>
      <p:pic>
        <p:nvPicPr>
          <p:cNvPr id="136" name="Google Shape;136;p26"/>
          <p:cNvPicPr preferRelativeResize="0"/>
          <p:nvPr/>
        </p:nvPicPr>
        <p:blipFill rotWithShape="1">
          <a:blip r:embed="rId3">
            <a:alphaModFix/>
          </a:blip>
          <a:srcRect b="6922" l="1738" r="1661" t="11829"/>
          <a:stretch/>
        </p:blipFill>
        <p:spPr>
          <a:xfrm>
            <a:off x="1147238" y="1152475"/>
            <a:ext cx="6849523" cy="3240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14:prism dir="l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M·A·C</a:t>
            </a:r>
            <a:endParaRPr/>
          </a:p>
        </p:txBody>
      </p:sp>
      <p:sp>
        <p:nvSpPr>
          <p:cNvPr id="142" name="Google Shape;142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s"/>
              <a:t>  </a:t>
            </a:r>
            <a:endParaRPr b="1"/>
          </a:p>
        </p:txBody>
      </p:sp>
      <p:pic>
        <p:nvPicPr>
          <p:cNvPr id="143" name="Google Shape;143;p27"/>
          <p:cNvPicPr preferRelativeResize="0"/>
          <p:nvPr/>
        </p:nvPicPr>
        <p:blipFill rotWithShape="1">
          <a:blip r:embed="rId3">
            <a:alphaModFix/>
          </a:blip>
          <a:srcRect b="11174" l="3412" r="1791" t="12079"/>
          <a:stretch/>
        </p:blipFill>
        <p:spPr>
          <a:xfrm>
            <a:off x="1211825" y="1294463"/>
            <a:ext cx="6878477" cy="3132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6. Permit Easy Reversal of Actions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4475" y="1524000"/>
            <a:ext cx="5915025" cy="209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7. Support Internal Locus of Control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000">
        <p:push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Bobbi Brown</a:t>
            </a:r>
            <a:endParaRPr/>
          </a:p>
        </p:txBody>
      </p:sp>
      <p:sp>
        <p:nvSpPr>
          <p:cNvPr id="164" name="Google Shape;164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/>
              <a:t> </a:t>
            </a:r>
            <a:endParaRPr/>
          </a:p>
        </p:txBody>
      </p:sp>
      <p:pic>
        <p:nvPicPr>
          <p:cNvPr id="165" name="Google Shape;165;p31"/>
          <p:cNvPicPr preferRelativeResize="0"/>
          <p:nvPr/>
        </p:nvPicPr>
        <p:blipFill rotWithShape="1">
          <a:blip r:embed="rId3">
            <a:alphaModFix/>
          </a:blip>
          <a:srcRect b="7008" l="0" r="0" t="11305"/>
          <a:stretch/>
        </p:blipFill>
        <p:spPr>
          <a:xfrm>
            <a:off x="311700" y="1152475"/>
            <a:ext cx="4248150" cy="195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31"/>
          <p:cNvPicPr preferRelativeResize="0"/>
          <p:nvPr/>
        </p:nvPicPr>
        <p:blipFill rotWithShape="1">
          <a:blip r:embed="rId4">
            <a:alphaModFix/>
          </a:blip>
          <a:srcRect b="6524" l="0" r="0" t="12621"/>
          <a:stretch/>
        </p:blipFill>
        <p:spPr>
          <a:xfrm>
            <a:off x="3808800" y="2662225"/>
            <a:ext cx="4935125" cy="2246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push dir="r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457200" lvl="0" marL="457200" rtl="0" algn="ctr">
              <a:spcBef>
                <a:spcPts val="0"/>
              </a:spcBef>
              <a:spcAft>
                <a:spcPts val="0"/>
              </a:spcAft>
              <a:buSzPts val="3600"/>
              <a:buAutoNum type="arabicPeriod"/>
            </a:pPr>
            <a:r>
              <a:rPr lang="es"/>
              <a:t>STRIVE FOR CONSISTENCY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M·A·C</a:t>
            </a:r>
            <a:endParaRPr/>
          </a:p>
        </p:txBody>
      </p:sp>
      <p:sp>
        <p:nvSpPr>
          <p:cNvPr id="172" name="Google Shape;172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/>
              <a:t> </a:t>
            </a:r>
            <a:endParaRPr/>
          </a:p>
        </p:txBody>
      </p:sp>
      <p:pic>
        <p:nvPicPr>
          <p:cNvPr id="173" name="Google Shape;173;p32"/>
          <p:cNvPicPr preferRelativeResize="0"/>
          <p:nvPr/>
        </p:nvPicPr>
        <p:blipFill rotWithShape="1">
          <a:blip r:embed="rId3">
            <a:alphaModFix/>
          </a:blip>
          <a:srcRect b="12083" l="5973" r="5664" t="13328"/>
          <a:stretch/>
        </p:blipFill>
        <p:spPr>
          <a:xfrm>
            <a:off x="440300" y="1071550"/>
            <a:ext cx="4739400" cy="225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32"/>
          <p:cNvPicPr preferRelativeResize="0"/>
          <p:nvPr/>
        </p:nvPicPr>
        <p:blipFill rotWithShape="1">
          <a:blip r:embed="rId4">
            <a:alphaModFix/>
          </a:blip>
          <a:srcRect b="4740" l="0" r="0" t="30404"/>
          <a:stretch/>
        </p:blipFill>
        <p:spPr>
          <a:xfrm>
            <a:off x="3704025" y="3032525"/>
            <a:ext cx="5029200" cy="183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8</a:t>
            </a:r>
            <a:r>
              <a:rPr lang="es"/>
              <a:t>. </a:t>
            </a:r>
            <a:r>
              <a:rPr lang="es"/>
              <a:t>Reduce Short-Term Memory Load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000">
        <p14:prism dir="l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617" y="1017725"/>
            <a:ext cx="8210757" cy="3973375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Bobbi Brown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5776" y="1017725"/>
            <a:ext cx="8492448" cy="3973376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M·A·C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2988" y="152400"/>
            <a:ext cx="5798025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push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61638"/>
            <a:ext cx="8839200" cy="30202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Bobbi Brown</a:t>
            </a:r>
            <a:endParaRPr/>
          </a:p>
        </p:txBody>
      </p:sp>
      <p:sp>
        <p:nvSpPr>
          <p:cNvPr id="67" name="Google Shape;67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/>
              <a:t> </a:t>
            </a:r>
            <a:endParaRPr/>
          </a:p>
        </p:txBody>
      </p:sp>
      <p:pic>
        <p:nvPicPr>
          <p:cNvPr id="68" name="Google Shape;68;p15"/>
          <p:cNvPicPr preferRelativeResize="0"/>
          <p:nvPr/>
        </p:nvPicPr>
        <p:blipFill rotWithShape="1">
          <a:blip r:embed="rId3">
            <a:alphaModFix/>
          </a:blip>
          <a:srcRect b="4784" l="0" r="1332" t="11428"/>
          <a:stretch/>
        </p:blipFill>
        <p:spPr>
          <a:xfrm>
            <a:off x="1589088" y="1382300"/>
            <a:ext cx="5965826" cy="2852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M·A·C</a:t>
            </a:r>
            <a:endParaRPr/>
          </a:p>
        </p:txBody>
      </p:sp>
      <p:sp>
        <p:nvSpPr>
          <p:cNvPr id="74" name="Google Shape;74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/>
              <a:t> </a:t>
            </a:r>
            <a:endParaRPr/>
          </a:p>
        </p:txBody>
      </p:sp>
      <p:pic>
        <p:nvPicPr>
          <p:cNvPr id="75" name="Google Shape;75;p16"/>
          <p:cNvPicPr preferRelativeResize="0"/>
          <p:nvPr/>
        </p:nvPicPr>
        <p:blipFill rotWithShape="1">
          <a:blip r:embed="rId3">
            <a:alphaModFix/>
          </a:blip>
          <a:srcRect b="7710" l="0" r="0" t="11468"/>
          <a:stretch/>
        </p:blipFill>
        <p:spPr>
          <a:xfrm>
            <a:off x="1369213" y="1402925"/>
            <a:ext cx="6405575" cy="291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push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/>
          <p:nvPr>
            <p:ph type="title"/>
          </p:nvPr>
        </p:nvSpPr>
        <p:spPr>
          <a:xfrm>
            <a:off x="88050" y="2032975"/>
            <a:ext cx="89679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2.  Enable Frequent Users to Use Shortcuts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000">
        <p:push dir="r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s"/>
              <a:t>Bobbi Brown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6" name="Google Shape;8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650" y="1017725"/>
            <a:ext cx="8202698" cy="394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14:flip dir="l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s"/>
              <a:t>M·A·C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2" name="Google Shape;9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196" cy="31800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14:prism dir="l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0"/>
          <p:cNvSpPr txBox="1"/>
          <p:nvPr>
            <p:ph type="title"/>
          </p:nvPr>
        </p:nvSpPr>
        <p:spPr>
          <a:xfrm>
            <a:off x="1133400" y="2054400"/>
            <a:ext cx="68772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3. Offer Informative Feedback</a:t>
            </a:r>
            <a:endParaRPr/>
          </a:p>
        </p:txBody>
      </p:sp>
    </p:spTree>
  </p:cSld>
  <p:clrMapOvr>
    <a:masterClrMapping/>
  </p:clrMapOvr>
  <mc:AlternateContent>
    <mc:Choice Requires="p14">
      <p:transition spd="slow" p14:dur="1000">
        <p14:gallery dir="l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Bobbi Brown</a:t>
            </a:r>
            <a:endParaRPr/>
          </a:p>
        </p:txBody>
      </p:sp>
      <p:sp>
        <p:nvSpPr>
          <p:cNvPr id="103" name="Google Shape;103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/>
              <a:t> </a:t>
            </a:r>
            <a:endParaRPr/>
          </a:p>
        </p:txBody>
      </p:sp>
      <p:pic>
        <p:nvPicPr>
          <p:cNvPr id="104" name="Google Shape;104;p21"/>
          <p:cNvPicPr preferRelativeResize="0"/>
          <p:nvPr/>
        </p:nvPicPr>
        <p:blipFill rotWithShape="1">
          <a:blip r:embed="rId3">
            <a:alphaModFix/>
          </a:blip>
          <a:srcRect b="8278" l="26747" r="1849" t="10952"/>
          <a:stretch/>
        </p:blipFill>
        <p:spPr>
          <a:xfrm>
            <a:off x="450050" y="1296575"/>
            <a:ext cx="3426700" cy="217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21"/>
          <p:cNvPicPr preferRelativeResize="0"/>
          <p:nvPr/>
        </p:nvPicPr>
        <p:blipFill rotWithShape="1">
          <a:blip r:embed="rId4">
            <a:alphaModFix/>
          </a:blip>
          <a:srcRect b="6229" l="14359" r="1174" t="11803"/>
          <a:stretch/>
        </p:blipFill>
        <p:spPr>
          <a:xfrm>
            <a:off x="3804050" y="2111000"/>
            <a:ext cx="4843450" cy="264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